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57" r:id="rId4"/>
    <p:sldId id="258" r:id="rId5"/>
    <p:sldId id="260" r:id="rId6"/>
    <p:sldId id="261" r:id="rId7"/>
    <p:sldId id="262" r:id="rId8"/>
    <p:sldId id="273" r:id="rId9"/>
    <p:sldId id="263" r:id="rId10"/>
    <p:sldId id="264" r:id="rId11"/>
    <p:sldId id="276" r:id="rId12"/>
    <p:sldId id="265" r:id="rId13"/>
    <p:sldId id="268" r:id="rId14"/>
    <p:sldId id="266" r:id="rId15"/>
    <p:sldId id="280" r:id="rId16"/>
    <p:sldId id="279" r:id="rId17"/>
    <p:sldId id="267" r:id="rId18"/>
    <p:sldId id="269" r:id="rId19"/>
    <p:sldId id="278" r:id="rId20"/>
    <p:sldId id="270" r:id="rId21"/>
    <p:sldId id="275" r:id="rId22"/>
    <p:sldId id="271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83CAC6-54A5-49E9-8CEE-3BABC6BE9A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664715-48F8-4F7D-B993-42413908FD13}">
      <dgm:prSet/>
      <dgm:spPr/>
      <dgm:t>
        <a:bodyPr/>
        <a:lstStyle/>
        <a:p>
          <a:r>
            <a:rPr lang="en-US"/>
            <a:t>Faster convergence</a:t>
          </a:r>
        </a:p>
      </dgm:t>
    </dgm:pt>
    <dgm:pt modelId="{D4706DFD-BF53-47AD-8976-898830967BE5}" type="parTrans" cxnId="{BB9E5124-FAA3-4313-A6CF-62F818996CBD}">
      <dgm:prSet/>
      <dgm:spPr/>
      <dgm:t>
        <a:bodyPr/>
        <a:lstStyle/>
        <a:p>
          <a:endParaRPr lang="en-US"/>
        </a:p>
      </dgm:t>
    </dgm:pt>
    <dgm:pt modelId="{41BDBE3D-48A9-4926-B766-80E385285E89}" type="sibTrans" cxnId="{BB9E5124-FAA3-4313-A6CF-62F818996CBD}">
      <dgm:prSet/>
      <dgm:spPr/>
      <dgm:t>
        <a:bodyPr/>
        <a:lstStyle/>
        <a:p>
          <a:endParaRPr lang="en-US"/>
        </a:p>
      </dgm:t>
    </dgm:pt>
    <dgm:pt modelId="{A4BDA6D2-1D23-4428-9AA5-AF0160CB139C}">
      <dgm:prSet/>
      <dgm:spPr/>
      <dgm:t>
        <a:bodyPr/>
        <a:lstStyle/>
        <a:p>
          <a:r>
            <a:rPr lang="en-US"/>
            <a:t>Better accuracy</a:t>
          </a:r>
        </a:p>
      </dgm:t>
    </dgm:pt>
    <dgm:pt modelId="{5910846B-205D-4960-961E-5FCCEE52869D}" type="parTrans" cxnId="{FFE9545E-4816-48C7-B878-C048515298FC}">
      <dgm:prSet/>
      <dgm:spPr/>
      <dgm:t>
        <a:bodyPr/>
        <a:lstStyle/>
        <a:p>
          <a:endParaRPr lang="en-US"/>
        </a:p>
      </dgm:t>
    </dgm:pt>
    <dgm:pt modelId="{2984AC0B-EB26-4406-9A8D-74A54A47895F}" type="sibTrans" cxnId="{FFE9545E-4816-48C7-B878-C048515298FC}">
      <dgm:prSet/>
      <dgm:spPr/>
      <dgm:t>
        <a:bodyPr/>
        <a:lstStyle/>
        <a:p>
          <a:endParaRPr lang="en-US"/>
        </a:p>
      </dgm:t>
    </dgm:pt>
    <dgm:pt modelId="{84A05CAA-4EDA-4645-A239-8CFD0FA29568}" type="pres">
      <dgm:prSet presAssocID="{0083CAC6-54A5-49E9-8CEE-3BABC6BE9A73}" presName="root" presStyleCnt="0">
        <dgm:presLayoutVars>
          <dgm:dir/>
          <dgm:resizeHandles val="exact"/>
        </dgm:presLayoutVars>
      </dgm:prSet>
      <dgm:spPr/>
    </dgm:pt>
    <dgm:pt modelId="{B0963A0F-17B0-4231-813D-44EB5706FCB0}" type="pres">
      <dgm:prSet presAssocID="{69664715-48F8-4F7D-B993-42413908FD13}" presName="compNode" presStyleCnt="0"/>
      <dgm:spPr/>
    </dgm:pt>
    <dgm:pt modelId="{F96C1913-1BE9-462D-9C06-734AEA7C6C90}" type="pres">
      <dgm:prSet presAssocID="{69664715-48F8-4F7D-B993-42413908FD1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962BE20-40B0-4979-9AFB-B4A1E392EA13}" type="pres">
      <dgm:prSet presAssocID="{69664715-48F8-4F7D-B993-42413908FD13}" presName="spaceRect" presStyleCnt="0"/>
      <dgm:spPr/>
    </dgm:pt>
    <dgm:pt modelId="{95FB3498-0ABC-4178-B685-BCB8630578C2}" type="pres">
      <dgm:prSet presAssocID="{69664715-48F8-4F7D-B993-42413908FD13}" presName="textRect" presStyleLbl="revTx" presStyleIdx="0" presStyleCnt="2">
        <dgm:presLayoutVars>
          <dgm:chMax val="1"/>
          <dgm:chPref val="1"/>
        </dgm:presLayoutVars>
      </dgm:prSet>
      <dgm:spPr/>
    </dgm:pt>
    <dgm:pt modelId="{D7C27873-B4CF-4AF9-BDCD-5827422F02E5}" type="pres">
      <dgm:prSet presAssocID="{41BDBE3D-48A9-4926-B766-80E385285E89}" presName="sibTrans" presStyleCnt="0"/>
      <dgm:spPr/>
    </dgm:pt>
    <dgm:pt modelId="{5D04C026-2CE0-48CE-9566-C512C5C98347}" type="pres">
      <dgm:prSet presAssocID="{A4BDA6D2-1D23-4428-9AA5-AF0160CB139C}" presName="compNode" presStyleCnt="0"/>
      <dgm:spPr/>
    </dgm:pt>
    <dgm:pt modelId="{B3ACA8E4-95A3-44B0-8A57-ED616B3BFA3D}" type="pres">
      <dgm:prSet presAssocID="{A4BDA6D2-1D23-4428-9AA5-AF0160CB13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3AABF77-F969-43D7-BDDE-505AB26A89B6}" type="pres">
      <dgm:prSet presAssocID="{A4BDA6D2-1D23-4428-9AA5-AF0160CB139C}" presName="spaceRect" presStyleCnt="0"/>
      <dgm:spPr/>
    </dgm:pt>
    <dgm:pt modelId="{834E98B4-6D39-4B26-9E34-E4939CD6176A}" type="pres">
      <dgm:prSet presAssocID="{A4BDA6D2-1D23-4428-9AA5-AF0160CB139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B9E5124-FAA3-4313-A6CF-62F818996CBD}" srcId="{0083CAC6-54A5-49E9-8CEE-3BABC6BE9A73}" destId="{69664715-48F8-4F7D-B993-42413908FD13}" srcOrd="0" destOrd="0" parTransId="{D4706DFD-BF53-47AD-8976-898830967BE5}" sibTransId="{41BDBE3D-48A9-4926-B766-80E385285E89}"/>
    <dgm:cxn modelId="{FFE9545E-4816-48C7-B878-C048515298FC}" srcId="{0083CAC6-54A5-49E9-8CEE-3BABC6BE9A73}" destId="{A4BDA6D2-1D23-4428-9AA5-AF0160CB139C}" srcOrd="1" destOrd="0" parTransId="{5910846B-205D-4960-961E-5FCCEE52869D}" sibTransId="{2984AC0B-EB26-4406-9A8D-74A54A47895F}"/>
    <dgm:cxn modelId="{C74DDE4A-F9EA-4483-AD09-366F1D07FE3C}" type="presOf" srcId="{0083CAC6-54A5-49E9-8CEE-3BABC6BE9A73}" destId="{84A05CAA-4EDA-4645-A239-8CFD0FA29568}" srcOrd="0" destOrd="0" presId="urn:microsoft.com/office/officeart/2018/2/layout/IconLabelList"/>
    <dgm:cxn modelId="{D04C83C5-5E4B-4518-A1B8-B1E7BC5AEB35}" type="presOf" srcId="{A4BDA6D2-1D23-4428-9AA5-AF0160CB139C}" destId="{834E98B4-6D39-4B26-9E34-E4939CD6176A}" srcOrd="0" destOrd="0" presId="urn:microsoft.com/office/officeart/2018/2/layout/IconLabelList"/>
    <dgm:cxn modelId="{FC39CCD7-8A9D-41C5-9659-71A0CAF413AB}" type="presOf" srcId="{69664715-48F8-4F7D-B993-42413908FD13}" destId="{95FB3498-0ABC-4178-B685-BCB8630578C2}" srcOrd="0" destOrd="0" presId="urn:microsoft.com/office/officeart/2018/2/layout/IconLabelList"/>
    <dgm:cxn modelId="{0E108E6D-3B65-48F2-A541-65182B672E72}" type="presParOf" srcId="{84A05CAA-4EDA-4645-A239-8CFD0FA29568}" destId="{B0963A0F-17B0-4231-813D-44EB5706FCB0}" srcOrd="0" destOrd="0" presId="urn:microsoft.com/office/officeart/2018/2/layout/IconLabelList"/>
    <dgm:cxn modelId="{DE185754-0374-4EB0-8961-C020AF8A33D2}" type="presParOf" srcId="{B0963A0F-17B0-4231-813D-44EB5706FCB0}" destId="{F96C1913-1BE9-462D-9C06-734AEA7C6C90}" srcOrd="0" destOrd="0" presId="urn:microsoft.com/office/officeart/2018/2/layout/IconLabelList"/>
    <dgm:cxn modelId="{1B118F69-4844-44B3-83FF-36A17D2251CD}" type="presParOf" srcId="{B0963A0F-17B0-4231-813D-44EB5706FCB0}" destId="{9962BE20-40B0-4979-9AFB-B4A1E392EA13}" srcOrd="1" destOrd="0" presId="urn:microsoft.com/office/officeart/2018/2/layout/IconLabelList"/>
    <dgm:cxn modelId="{164F9E77-030C-4681-8CA5-920BF3B516B8}" type="presParOf" srcId="{B0963A0F-17B0-4231-813D-44EB5706FCB0}" destId="{95FB3498-0ABC-4178-B685-BCB8630578C2}" srcOrd="2" destOrd="0" presId="urn:microsoft.com/office/officeart/2018/2/layout/IconLabelList"/>
    <dgm:cxn modelId="{C2DEBA17-131F-46E2-B898-92B50CD2273E}" type="presParOf" srcId="{84A05CAA-4EDA-4645-A239-8CFD0FA29568}" destId="{D7C27873-B4CF-4AF9-BDCD-5827422F02E5}" srcOrd="1" destOrd="0" presId="urn:microsoft.com/office/officeart/2018/2/layout/IconLabelList"/>
    <dgm:cxn modelId="{BEFF6F96-C44F-495B-902D-514198AF75D3}" type="presParOf" srcId="{84A05CAA-4EDA-4645-A239-8CFD0FA29568}" destId="{5D04C026-2CE0-48CE-9566-C512C5C98347}" srcOrd="2" destOrd="0" presId="urn:microsoft.com/office/officeart/2018/2/layout/IconLabelList"/>
    <dgm:cxn modelId="{878E8409-C4B6-4D71-AFD2-93995853A8B4}" type="presParOf" srcId="{5D04C026-2CE0-48CE-9566-C512C5C98347}" destId="{B3ACA8E4-95A3-44B0-8A57-ED616B3BFA3D}" srcOrd="0" destOrd="0" presId="urn:microsoft.com/office/officeart/2018/2/layout/IconLabelList"/>
    <dgm:cxn modelId="{7F5AB815-BEF2-4ACA-995A-60FE94F1D764}" type="presParOf" srcId="{5D04C026-2CE0-48CE-9566-C512C5C98347}" destId="{83AABF77-F969-43D7-BDDE-505AB26A89B6}" srcOrd="1" destOrd="0" presId="urn:microsoft.com/office/officeart/2018/2/layout/IconLabelList"/>
    <dgm:cxn modelId="{38CFD4D2-89AF-49DB-A93D-866DA0C874F4}" type="presParOf" srcId="{5D04C026-2CE0-48CE-9566-C512C5C98347}" destId="{834E98B4-6D39-4B26-9E34-E4939CD6176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C1913-1BE9-462D-9C06-734AEA7C6C90}">
      <dsp:nvSpPr>
        <dsp:cNvPr id="0" name=""/>
        <dsp:cNvSpPr/>
      </dsp:nvSpPr>
      <dsp:spPr>
        <a:xfrm>
          <a:off x="1666837" y="46250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B3498-0ABC-4178-B685-BCB8630578C2}">
      <dsp:nvSpPr>
        <dsp:cNvPr id="0" name=""/>
        <dsp:cNvSpPr/>
      </dsp:nvSpPr>
      <dsp:spPr>
        <a:xfrm>
          <a:off x="478837" y="287672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Faster convergence</a:t>
          </a:r>
        </a:p>
      </dsp:txBody>
      <dsp:txXfrm>
        <a:off x="478837" y="2876729"/>
        <a:ext cx="4320000" cy="720000"/>
      </dsp:txXfrm>
    </dsp:sp>
    <dsp:sp modelId="{B3ACA8E4-95A3-44B0-8A57-ED616B3BFA3D}">
      <dsp:nvSpPr>
        <dsp:cNvPr id="0" name=""/>
        <dsp:cNvSpPr/>
      </dsp:nvSpPr>
      <dsp:spPr>
        <a:xfrm>
          <a:off x="6742837" y="46250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E98B4-6D39-4B26-9E34-E4939CD6176A}">
      <dsp:nvSpPr>
        <dsp:cNvPr id="0" name=""/>
        <dsp:cNvSpPr/>
      </dsp:nvSpPr>
      <dsp:spPr>
        <a:xfrm>
          <a:off x="5554837" y="287672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Better accuracy</a:t>
          </a:r>
        </a:p>
      </dsp:txBody>
      <dsp:txXfrm>
        <a:off x="5554837" y="287672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578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57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814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674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4276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780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3630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921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155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14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568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22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520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22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21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10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708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9EAA27-0793-40F9-97A1-42F1DB3D0B5A}" type="datetimeFigureOut">
              <a:rPr lang="en-AU" smtClean="0"/>
              <a:t>21/10/2019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3F57DB-EDEE-48AE-8C33-2067AD6864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20944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6D82-B4DB-482D-8E94-AF9298164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625" y="963507"/>
            <a:ext cx="6849344" cy="4995027"/>
          </a:xfrm>
        </p:spPr>
        <p:txBody>
          <a:bodyPr anchor="ctr">
            <a:normAutofit/>
          </a:bodyPr>
          <a:lstStyle/>
          <a:p>
            <a:pPr algn="l"/>
            <a:r>
              <a:rPr lang="en-US" sz="5200"/>
              <a:t>DnD Dice Counter</a:t>
            </a:r>
            <a:endParaRPr lang="en-AU" sz="5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5AD6F-3FA2-4A29-97C1-D365512D2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031" y="957287"/>
            <a:ext cx="2760795" cy="4995027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Eric Horng</a:t>
            </a:r>
          </a:p>
          <a:p>
            <a:pPr algn="r"/>
            <a:r>
              <a:rPr lang="en-US"/>
              <a:t>ECE4179 – Neural Networks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264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0F6A-9818-4E74-AB9C-31C851DA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Results</a:t>
            </a:r>
            <a:endParaRPr lang="en-AU" dirty="0"/>
          </a:p>
        </p:txBody>
      </p:sp>
      <p:pic>
        <p:nvPicPr>
          <p:cNvPr id="4" name="Content Placeholder 3" descr="C:\Users\Eric\AppData\Local\Microsoft\Windows\INetCache\Content.MSO\C2E5337B.tmp">
            <a:extLst>
              <a:ext uri="{FF2B5EF4-FFF2-40B4-BE49-F238E27FC236}">
                <a16:creationId xmlns:a16="http://schemas.microsoft.com/office/drawing/2014/main" id="{BAFADE46-AE2D-41D0-A329-A0EC80F9B2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889938"/>
            <a:ext cx="5376774" cy="406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Eric\AppData\Local\Microsoft\Windows\INetCache\Content.MSO\57D09641.tmp">
            <a:extLst>
              <a:ext uri="{FF2B5EF4-FFF2-40B4-BE49-F238E27FC236}">
                <a16:creationId xmlns:a16="http://schemas.microsoft.com/office/drawing/2014/main" id="{70359488-35C7-42F3-81E7-F2E280BE1CB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68" y="1889938"/>
            <a:ext cx="5378049" cy="4062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59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055B-6865-4B09-B498-EC098D8CB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154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9165A-847A-4002-8574-75C6B9CF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Resnet101 Transfer Learning</a:t>
            </a:r>
            <a:endParaRPr lang="en-A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660535-964F-4127-B2B6-7B3C74859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080473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294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6633-895C-48D0-89CE-9A253DB4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Classifier Data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455B9-044D-4DD8-A1C9-B8E34C5C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Run dataset through object detection</a:t>
            </a:r>
          </a:p>
          <a:p>
            <a:r>
              <a:rPr lang="en-US" sz="3600" dirty="0"/>
              <a:t>Manually sort into folders (2000 images)</a:t>
            </a:r>
          </a:p>
          <a:p>
            <a:r>
              <a:rPr lang="en-US" sz="3600" dirty="0"/>
              <a:t>H/V Flips, Random Rotation, Normalization</a:t>
            </a:r>
            <a:endParaRPr lang="en-AU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39A28-C0DE-4215-93E5-24033C4F53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8207" y="3903508"/>
            <a:ext cx="6494973" cy="26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4070-4B84-4460-A49F-BEACAC6D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6" y="3657600"/>
            <a:ext cx="5056507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Classifier Training</a:t>
            </a:r>
          </a:p>
        </p:txBody>
      </p:sp>
      <p:pic>
        <p:nvPicPr>
          <p:cNvPr id="4" name="Content Placeholder 3" descr="C:\Users\Eric\AppData\Local\Microsoft\Windows\INetCache\Content.MSO\90D8F1D.tmp">
            <a:extLst>
              <a:ext uri="{FF2B5EF4-FFF2-40B4-BE49-F238E27FC236}">
                <a16:creationId xmlns:a16="http://schemas.microsoft.com/office/drawing/2014/main" id="{D4DD37D9-8FCF-4D48-946D-8044E0C4A24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2106" y="575221"/>
            <a:ext cx="3884714" cy="279780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C:\Users\Eric\AppData\Local\Microsoft\Windows\INetCache\Content.MSO\C2D34C33.tmp">
            <a:extLst>
              <a:ext uri="{FF2B5EF4-FFF2-40B4-BE49-F238E27FC236}">
                <a16:creationId xmlns:a16="http://schemas.microsoft.com/office/drawing/2014/main" id="{BCBEF8A6-292B-408D-A63D-1E78D71F423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4807" y="575221"/>
            <a:ext cx="3744171" cy="279806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50EAF-1478-4633-B0CC-A965CE16C8F8}"/>
              </a:ext>
            </a:extLst>
          </p:cNvPr>
          <p:cNvSpPr txBox="1">
            <a:spLocks/>
          </p:cNvSpPr>
          <p:nvPr/>
        </p:nvSpPr>
        <p:spPr>
          <a:xfrm>
            <a:off x="6256866" y="3657600"/>
            <a:ext cx="4926948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E9933"/>
              </a:buClr>
            </a:pPr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= 0.001</a:t>
            </a:r>
          </a:p>
          <a:p>
            <a:pPr>
              <a:buClr>
                <a:srgbClr val="FE9933"/>
              </a:buClr>
            </a:pPr>
            <a:r>
              <a:rPr lang="en-US" dirty="0"/>
              <a:t>100 epochs</a:t>
            </a:r>
          </a:p>
          <a:p>
            <a:pPr>
              <a:buClr>
                <a:srgbClr val="FE9933"/>
              </a:buClr>
            </a:pPr>
            <a:r>
              <a:rPr lang="en-US" dirty="0"/>
              <a:t>Validation set ~ 100 images</a:t>
            </a:r>
          </a:p>
          <a:p>
            <a:pPr>
              <a:buClr>
                <a:srgbClr val="FE9933"/>
              </a:buClr>
            </a:pPr>
            <a:r>
              <a:rPr lang="en-US" dirty="0"/>
              <a:t>Max validation accuracy  = 75%</a:t>
            </a:r>
          </a:p>
          <a:p>
            <a:pPr>
              <a:buClr>
                <a:srgbClr val="FE9933"/>
              </a:buClr>
            </a:pPr>
            <a:r>
              <a:rPr lang="en-US" dirty="0"/>
              <a:t>Adam, </a:t>
            </a:r>
            <a:r>
              <a:rPr lang="en-US" dirty="0" err="1"/>
              <a:t>CrossEntropyLoss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4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23FC-B711-4940-9C8E-A01B9B89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988BAA-6217-4C0D-AA47-81532EBC45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94100" indent="-457200">
                  <a:buFont typeface="+mj-lt"/>
                  <a:buAutoNum type="arabicPeriod"/>
                </a:pPr>
                <a:r>
                  <a:rPr lang="en-US" sz="2400" dirty="0"/>
                  <a:t>Run image through Yolov3</a:t>
                </a:r>
              </a:p>
              <a:p>
                <a:pPr marL="494100" indent="-457200">
                  <a:buFont typeface="+mj-lt"/>
                  <a:buAutoNum type="arabicPeriod"/>
                </a:pPr>
                <a:r>
                  <a:rPr lang="en-US" sz="2400" dirty="0"/>
                  <a:t>Get bounding box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Non-maximal suppression (Repeated Results), Confidence Threshold</a:t>
                </a:r>
              </a:p>
              <a:p>
                <a:pPr marL="494100" indent="-457200">
                  <a:buFont typeface="+mj-lt"/>
                  <a:buAutoNum type="arabicPeriod"/>
                </a:pPr>
                <a:r>
                  <a:rPr lang="en-US" sz="2400" dirty="0"/>
                  <a:t>Isolate bounding boxes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Normalize patch</a:t>
                </a:r>
              </a:p>
              <a:p>
                <a:pPr marL="494100" indent="-457200">
                  <a:buFont typeface="+mj-lt"/>
                  <a:buAutoNum type="arabicPeriod"/>
                </a:pPr>
                <a:r>
                  <a:rPr lang="en-US" sz="2400" dirty="0"/>
                  <a:t>Feed each patch into classifier</a:t>
                </a:r>
              </a:p>
              <a:p>
                <a:pPr marL="494100" indent="-457200">
                  <a:buFont typeface="+mj-lt"/>
                  <a:buAutoNum type="arabicPeriod"/>
                </a:pPr>
                <a:r>
                  <a:rPr lang="en-US" sz="2400" dirty="0"/>
                  <a:t>Add all predictions</a:t>
                </a:r>
              </a:p>
              <a:p>
                <a:pPr marL="494100" indent="-457200">
                  <a:buFont typeface="+mj-lt"/>
                  <a:buAutoNum type="arabicPeriod"/>
                </a:pPr>
                <a:r>
                  <a:rPr lang="en-US" sz="2400" dirty="0"/>
                  <a:t>Draw on image</a:t>
                </a:r>
                <a:endParaRPr lang="en-AU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988BAA-6217-4C0D-AA47-81532EBC4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55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347E4-5ADA-4D20-B96D-ECE02538D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58550"/>
            <a:ext cx="10353762" cy="970450"/>
          </a:xfrm>
        </p:spPr>
        <p:txBody>
          <a:bodyPr/>
          <a:lstStyle/>
          <a:p>
            <a:r>
              <a:rPr lang="en-US" dirty="0"/>
              <a:t>Final Results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191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DBF3-4A22-4B61-9FB5-9439BE03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851" y="693107"/>
            <a:ext cx="10353762" cy="970450"/>
          </a:xfrm>
        </p:spPr>
        <p:txBody>
          <a:bodyPr>
            <a:normAutofit fontScale="9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6000" b="1" dirty="0">
                <a:ln/>
                <a:solidFill>
                  <a:srgbClr val="00B050"/>
                </a:solidFill>
                <a:effectLst/>
              </a:rPr>
              <a:t>The Good</a:t>
            </a:r>
            <a:endParaRPr lang="en-AU" sz="6000" b="1" dirty="0">
              <a:ln/>
              <a:solidFill>
                <a:srgbClr val="00B050"/>
              </a:solidFill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8D240B-61EF-41BD-9AD5-6BDFA6C32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12" y="3429000"/>
            <a:ext cx="4912079" cy="370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7E3251-34CD-4D9C-AC8D-A690DFD9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53" y="1667999"/>
            <a:ext cx="3992159" cy="52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6AEDD9-AA2F-46C9-8517-5E4F589C0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694" y="265457"/>
            <a:ext cx="3687458" cy="368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7069F9B-066C-4B7E-BE6B-297D5095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45" y="3704253"/>
            <a:ext cx="4175737" cy="315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50CB9C-824E-48B5-AB12-9D566C0C4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" y="1"/>
            <a:ext cx="4709438" cy="355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71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DF3A-270B-4F2C-8CA0-160F9504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The Bad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26253E7-65E8-4CFA-9503-31AA96B77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608FDA4-DCC3-485F-AC84-7C05BD9FC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r="24036" b="2"/>
          <a:stretch/>
        </p:blipFill>
        <p:spPr bwMode="auto">
          <a:xfrm>
            <a:off x="20" y="-71027"/>
            <a:ext cx="4059916" cy="422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01BA471-BAEE-426C-99CB-193D7C116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r="25632" b="2"/>
          <a:stretch/>
        </p:blipFill>
        <p:spPr bwMode="auto">
          <a:xfrm>
            <a:off x="4059936" y="-8867"/>
            <a:ext cx="4072127" cy="422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9799736-D8C1-48B2-A605-285A5D387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77" b="2"/>
          <a:stretch/>
        </p:blipFill>
        <p:spPr bwMode="auto">
          <a:xfrm>
            <a:off x="8132064" y="5"/>
            <a:ext cx="4059936" cy="42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71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8CEB-51D3-48F3-A21C-F130801E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6" y="639373"/>
            <a:ext cx="11846055" cy="1393438"/>
          </a:xfrm>
        </p:spPr>
        <p:txBody>
          <a:bodyPr>
            <a:normAutofit/>
          </a:bodyPr>
          <a:lstStyle/>
          <a:p>
            <a: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 Ugly</a:t>
            </a:r>
            <a:endParaRPr lang="en-AU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763CD8-3223-41DF-ABD0-A8DD5A9A8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7037"/>
            <a:ext cx="4282918" cy="56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35FDB52-8FAF-4A2A-A44B-A371BFC5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512" y="1880313"/>
            <a:ext cx="36290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74F375-2AA2-4D35-A471-1B1782E10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38" y="852860"/>
            <a:ext cx="4610909" cy="58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Image result for dnd">
            <a:extLst>
              <a:ext uri="{FF2B5EF4-FFF2-40B4-BE49-F238E27FC236}">
                <a16:creationId xmlns:a16="http://schemas.microsoft.com/office/drawing/2014/main" id="{185CAADE-056B-4C9B-80E5-1E14D6725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4929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9A6BE-551C-40C9-91A7-D6830E4C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286" y="1769538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Dungeons and Dragons</a:t>
            </a:r>
          </a:p>
        </p:txBody>
      </p:sp>
      <p:pic>
        <p:nvPicPr>
          <p:cNvPr id="5134" name="Picture 14" descr="Related image">
            <a:extLst>
              <a:ext uri="{FF2B5EF4-FFF2-40B4-BE49-F238E27FC236}">
                <a16:creationId xmlns:a16="http://schemas.microsoft.com/office/drawing/2014/main" id="{084BBBB5-42D5-4542-8E7A-FB9D3104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55" y="789612"/>
            <a:ext cx="4750585" cy="498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41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913F-4525-474D-9C9D-76792955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14A3-1667-4A75-8223-F6A89F645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Classifies empty spaces, misses dice</a:t>
            </a:r>
          </a:p>
          <a:p>
            <a:r>
              <a:rPr lang="en-US" sz="3200" dirty="0"/>
              <a:t>Works great on singular dice</a:t>
            </a:r>
          </a:p>
          <a:p>
            <a:r>
              <a:rPr lang="en-US" sz="3200" dirty="0"/>
              <a:t>More dice = bigger chance of misclassification</a:t>
            </a:r>
          </a:p>
          <a:p>
            <a:r>
              <a:rPr lang="en-US" sz="3200" dirty="0"/>
              <a:t>Works best with d6 (only one face visible)</a:t>
            </a:r>
          </a:p>
          <a:p>
            <a:r>
              <a:rPr lang="en-US" sz="3200" dirty="0"/>
              <a:t>Worst with d12 (less data)</a:t>
            </a:r>
          </a:p>
          <a:p>
            <a:r>
              <a:rPr lang="en-US" sz="3200" dirty="0"/>
              <a:t>Zoomed = Better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4010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8DD4-761D-4A34-BE70-19DB5F2B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343597-6688-4E38-B4E6-64F5891C9C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More data for object detection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Controlled environment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Dice tray, set scale 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Webcam integration – Realtime classification</a:t>
                </a:r>
                <a:endParaRPr lang="en-AU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343597-6688-4E38-B4E6-64F5891C9C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73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A9DB-1990-4F67-BFCD-0F68FF4B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282" y="1115568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40332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36BCC0-5F18-4E4A-A986-770E59D12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288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2298-51E5-4D79-B7A3-4DF8DF654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35752"/>
            <a:ext cx="10353762" cy="970450"/>
          </a:xfrm>
        </p:spPr>
        <p:txBody>
          <a:bodyPr/>
          <a:lstStyle/>
          <a:p>
            <a:r>
              <a:rPr lang="en-US" dirty="0" err="1"/>
              <a:t>DnD</a:t>
            </a:r>
            <a:r>
              <a:rPr lang="en-US" dirty="0"/>
              <a:t> - Dice Rolling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D3EE8-329B-42C3-85DA-A077CC6F3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4" y="1180237"/>
                <a:ext cx="10353762" cy="4883212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Roll dozens of dice at once </a:t>
                </a:r>
              </a:p>
              <a:p>
                <a:r>
                  <a:rPr lang="en-US" sz="3600" dirty="0"/>
                  <a:t>Most used d6, d8, d10</a:t>
                </a:r>
              </a:p>
              <a:p>
                <a:endParaRPr lang="en-US" sz="3600" dirty="0"/>
              </a:p>
              <a:p>
                <a:endParaRPr lang="en-US" sz="3600" dirty="0"/>
              </a:p>
              <a:p>
                <a:endParaRPr lang="en-US" sz="3600" dirty="0"/>
              </a:p>
              <a:p>
                <a:r>
                  <a:rPr lang="en-AU" sz="3600" dirty="0"/>
                  <a:t>Tedious counting that many dice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sz="3600" dirty="0"/>
                  <a:t> Use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D3EE8-329B-42C3-85DA-A077CC6F3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4" y="1180237"/>
                <a:ext cx="10353762" cy="48832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5C1D01C9-41EB-40FA-B79F-41F6A67DB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7" b="34830"/>
          <a:stretch/>
        </p:blipFill>
        <p:spPr>
          <a:xfrm>
            <a:off x="1381122" y="2704189"/>
            <a:ext cx="9145525" cy="16701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3DF695-C0E5-4A48-AAFF-3294ECAD6EB2}"/>
              </a:ext>
            </a:extLst>
          </p:cNvPr>
          <p:cNvCxnSpPr>
            <a:cxnSpLocks/>
          </p:cNvCxnSpPr>
          <p:nvPr/>
        </p:nvCxnSpPr>
        <p:spPr>
          <a:xfrm>
            <a:off x="3702441" y="2522192"/>
            <a:ext cx="0" cy="5065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F251A7-2140-46EE-B46C-772B986A7709}"/>
              </a:ext>
            </a:extLst>
          </p:cNvPr>
          <p:cNvCxnSpPr>
            <a:cxnSpLocks/>
          </p:cNvCxnSpPr>
          <p:nvPr/>
        </p:nvCxnSpPr>
        <p:spPr>
          <a:xfrm>
            <a:off x="4655091" y="2522192"/>
            <a:ext cx="381740" cy="6640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042486-5E76-41EC-9368-FC6EC8985DEC}"/>
              </a:ext>
            </a:extLst>
          </p:cNvPr>
          <p:cNvCxnSpPr>
            <a:cxnSpLocks/>
          </p:cNvCxnSpPr>
          <p:nvPr/>
        </p:nvCxnSpPr>
        <p:spPr>
          <a:xfrm>
            <a:off x="5656745" y="2653695"/>
            <a:ext cx="734031" cy="68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71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F975-EE8E-4BB9-97A7-2B671253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17F4-C77F-49D1-AF6C-B14D5B0E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1250" indent="-514350"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Detect</a:t>
            </a:r>
            <a:r>
              <a:rPr lang="en-US" sz="4000" dirty="0"/>
              <a:t> top face of dice</a:t>
            </a:r>
          </a:p>
          <a:p>
            <a:pPr marL="551250" indent="-514350"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Classify</a:t>
            </a:r>
            <a:r>
              <a:rPr lang="en-US" sz="4000" dirty="0"/>
              <a:t> detected face</a:t>
            </a:r>
          </a:p>
          <a:p>
            <a:pPr marL="551250" indent="-514350"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Sum</a:t>
            </a:r>
            <a:r>
              <a:rPr lang="en-US" sz="4000" dirty="0"/>
              <a:t> up classes and display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234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34F1B2-546B-4820-AF6D-945B2F49D489}"/>
              </a:ext>
            </a:extLst>
          </p:cNvPr>
          <p:cNvSpPr/>
          <p:nvPr/>
        </p:nvSpPr>
        <p:spPr>
          <a:xfrm>
            <a:off x="1684867" y="2361460"/>
            <a:ext cx="2148396" cy="1118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Detector</a:t>
            </a:r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F68D08-F2E5-414E-8299-0DDBE66D7E41}"/>
              </a:ext>
            </a:extLst>
          </p:cNvPr>
          <p:cNvCxnSpPr>
            <a:cxnSpLocks/>
          </p:cNvCxnSpPr>
          <p:nvPr/>
        </p:nvCxnSpPr>
        <p:spPr>
          <a:xfrm>
            <a:off x="2759065" y="1580225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07EDAB-A901-4D01-B741-700D961DD9BC}"/>
              </a:ext>
            </a:extLst>
          </p:cNvPr>
          <p:cNvSpPr/>
          <p:nvPr/>
        </p:nvSpPr>
        <p:spPr>
          <a:xfrm>
            <a:off x="1790909" y="656895"/>
            <a:ext cx="20423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A4F82D-4B57-4757-B70C-AD9C350E11C4}"/>
              </a:ext>
            </a:extLst>
          </p:cNvPr>
          <p:cNvCxnSpPr>
            <a:cxnSpLocks/>
          </p:cNvCxnSpPr>
          <p:nvPr/>
        </p:nvCxnSpPr>
        <p:spPr>
          <a:xfrm>
            <a:off x="2759065" y="3632446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04CDAF-2F4B-4ED1-8DC8-15EAE567FFF7}"/>
                  </a:ext>
                </a:extLst>
              </p:cNvPr>
              <p:cNvSpPr/>
              <p:nvPr/>
            </p:nvSpPr>
            <p:spPr>
              <a:xfrm>
                <a:off x="1290389" y="4197162"/>
                <a:ext cx="2937352" cy="12848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b="1" i="1" cap="none" spc="0" smtClean="0">
                              <a:ln w="13462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dist="38100" dir="2700000" algn="bl" rotWithShape="0">
                                  <a:schemeClr val="accent5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cap="none" spc="0" smtClean="0">
                              <a:ln w="13462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dist="38100" dir="2700000" algn="bl" rotWithShape="0">
                                  <a:schemeClr val="accent5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𝑪𝒍𝒂𝒔𝒔𝒆𝒔</m:t>
                          </m:r>
                        </m:e>
                      </m:nary>
                    </m:oMath>
                  </m:oMathPara>
                </a14:m>
                <a:endParaRPr lang="en-U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04CDAF-2F4B-4ED1-8DC8-15EAE567F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89" y="4197162"/>
                <a:ext cx="2937352" cy="1284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837C344-B32C-48FD-B793-1A8E068F7680}"/>
              </a:ext>
            </a:extLst>
          </p:cNvPr>
          <p:cNvSpPr/>
          <p:nvPr/>
        </p:nvSpPr>
        <p:spPr>
          <a:xfrm>
            <a:off x="7962614" y="-37836"/>
            <a:ext cx="20423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FFCC8-F4CA-444E-BD66-FB07F4384F46}"/>
              </a:ext>
            </a:extLst>
          </p:cNvPr>
          <p:cNvSpPr/>
          <p:nvPr/>
        </p:nvSpPr>
        <p:spPr>
          <a:xfrm>
            <a:off x="7909593" y="3646299"/>
            <a:ext cx="2148396" cy="1118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Resnet101</a:t>
            </a:r>
            <a:endParaRPr lang="en-AU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4B39BE-8E8A-4089-9EA4-2AA14730AA3F}"/>
              </a:ext>
            </a:extLst>
          </p:cNvPr>
          <p:cNvCxnSpPr>
            <a:cxnSpLocks/>
          </p:cNvCxnSpPr>
          <p:nvPr/>
        </p:nvCxnSpPr>
        <p:spPr>
          <a:xfrm>
            <a:off x="8983791" y="4917285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821E13-D0B8-415A-83DB-6C91C52ABE29}"/>
                  </a:ext>
                </a:extLst>
              </p:cNvPr>
              <p:cNvSpPr/>
              <p:nvPr/>
            </p:nvSpPr>
            <p:spPr>
              <a:xfrm>
                <a:off x="7515115" y="5482001"/>
                <a:ext cx="2937352" cy="12848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b="1" i="1" cap="none" spc="0" smtClean="0">
                              <a:ln w="13462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dist="38100" dir="2700000" algn="bl" rotWithShape="0">
                                  <a:schemeClr val="accent5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b="1" i="1" cap="none" spc="0" smtClean="0">
                              <a:ln w="13462">
                                <a:solidFill>
                                  <a:schemeClr val="bg1"/>
                                </a:solidFill>
                                <a:prstDash val="solid"/>
                              </a:ln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dist="38100" dir="2700000" algn="bl" rotWithShape="0">
                                  <a:schemeClr val="accent5"/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𝑪𝒍𝒂𝒔𝒔𝒆𝒔</m:t>
                          </m:r>
                        </m:e>
                      </m:nary>
                    </m:oMath>
                  </m:oMathPara>
                </a14:m>
                <a:endParaRPr lang="en-US" sz="32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821E13-D0B8-415A-83DB-6C91C52AB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115" y="5482001"/>
                <a:ext cx="2937352" cy="1284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07AC1-5862-4F11-943C-EF282620A7EA}"/>
              </a:ext>
            </a:extLst>
          </p:cNvPr>
          <p:cNvCxnSpPr>
            <a:cxnSpLocks/>
          </p:cNvCxnSpPr>
          <p:nvPr/>
        </p:nvCxnSpPr>
        <p:spPr>
          <a:xfrm>
            <a:off x="8983791" y="2861568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15A6123-043E-4121-BA55-C5F2F51CC0CB}"/>
              </a:ext>
            </a:extLst>
          </p:cNvPr>
          <p:cNvSpPr/>
          <p:nvPr/>
        </p:nvSpPr>
        <p:spPr>
          <a:xfrm>
            <a:off x="7909593" y="1666782"/>
            <a:ext cx="2148396" cy="1118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YOLOv3</a:t>
            </a:r>
            <a:endParaRPr lang="en-AU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E72B96-30FD-4F11-9898-06A7CDA533D0}"/>
              </a:ext>
            </a:extLst>
          </p:cNvPr>
          <p:cNvCxnSpPr>
            <a:cxnSpLocks/>
          </p:cNvCxnSpPr>
          <p:nvPr/>
        </p:nvCxnSpPr>
        <p:spPr>
          <a:xfrm>
            <a:off x="8983791" y="885547"/>
            <a:ext cx="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5DF3656-EA53-43F8-AC76-C2A7D11D8FC0}"/>
              </a:ext>
            </a:extLst>
          </p:cNvPr>
          <p:cNvSpPr/>
          <p:nvPr/>
        </p:nvSpPr>
        <p:spPr>
          <a:xfrm>
            <a:off x="2458537" y="3632446"/>
            <a:ext cx="23620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1,2,3,...,12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922580-94D0-4F95-BB89-838556E1721B}"/>
              </a:ext>
            </a:extLst>
          </p:cNvPr>
          <p:cNvSpPr/>
          <p:nvPr/>
        </p:nvSpPr>
        <p:spPr>
          <a:xfrm>
            <a:off x="8556915" y="4968811"/>
            <a:ext cx="23620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 Classes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0ED3C0-4ED9-445E-A6D2-37E008E7F6EB}"/>
              </a:ext>
            </a:extLst>
          </p:cNvPr>
          <p:cNvSpPr/>
          <p:nvPr/>
        </p:nvSpPr>
        <p:spPr>
          <a:xfrm>
            <a:off x="9082758" y="2866006"/>
            <a:ext cx="23620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Cropped Face, 1 class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B21550-A847-4446-8B47-94F8FBE650A8}"/>
              </a:ext>
            </a:extLst>
          </p:cNvPr>
          <p:cNvSpPr/>
          <p:nvPr/>
        </p:nvSpPr>
        <p:spPr>
          <a:xfrm>
            <a:off x="5848082" y="1990725"/>
            <a:ext cx="23620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Specialized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536C-F308-4761-B9FE-E26D219405B3}"/>
              </a:ext>
            </a:extLst>
          </p:cNvPr>
          <p:cNvSpPr/>
          <p:nvPr/>
        </p:nvSpPr>
        <p:spPr>
          <a:xfrm>
            <a:off x="5848082" y="3902852"/>
            <a:ext cx="23620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Specialized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417972-A3F0-456A-B078-007D1EF9CB53}"/>
              </a:ext>
            </a:extLst>
          </p:cNvPr>
          <p:cNvSpPr/>
          <p:nvPr/>
        </p:nvSpPr>
        <p:spPr>
          <a:xfrm>
            <a:off x="337352" y="355107"/>
            <a:ext cx="4767305" cy="584599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C4471A-D2B1-4A70-B296-93E0B62DBBF1}"/>
              </a:ext>
            </a:extLst>
          </p:cNvPr>
          <p:cNvSpPr/>
          <p:nvPr/>
        </p:nvSpPr>
        <p:spPr>
          <a:xfrm>
            <a:off x="-265924" y="2660838"/>
            <a:ext cx="23620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595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D3A4-205C-4CEB-885F-DACA2BDE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Data</a:t>
            </a:r>
            <a:endParaRPr lang="en-AU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9CCAF-ABEF-4F88-BFA1-8178D778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923" y="609600"/>
            <a:ext cx="6628583" cy="2362611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Dice Dataset + Phone pictures</a:t>
            </a:r>
            <a:endParaRPr lang="en-AU" sz="2800" dirty="0"/>
          </a:p>
          <a:p>
            <a:r>
              <a:rPr lang="en-AU" sz="2800" dirty="0"/>
              <a:t>Around 850 images</a:t>
            </a:r>
            <a:endParaRPr lang="en-US" sz="2800" dirty="0"/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4DC121D5-CBC8-4C30-9429-2EB5BAEB8C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49" r="-4" b="633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picture containing small, blue, monitor, sitting&#10;&#10;Description automatically generated">
            <a:extLst>
              <a:ext uri="{FF2B5EF4-FFF2-40B4-BE49-F238E27FC236}">
                <a16:creationId xmlns:a16="http://schemas.microsoft.com/office/drawing/2014/main" id="{74BF3D25-7063-4752-BCE1-7FCF31C89F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2" r="-2" b="21511"/>
          <a:stretch/>
        </p:blipFill>
        <p:spPr>
          <a:xfrm>
            <a:off x="4413020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close up of a phone&#10;&#10;Description automatically generated">
            <a:extLst>
              <a:ext uri="{FF2B5EF4-FFF2-40B4-BE49-F238E27FC236}">
                <a16:creationId xmlns:a16="http://schemas.microsoft.com/office/drawing/2014/main" id="{DA05B360-E7A4-473C-955F-6DD39C34DC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9766"/>
          <a:stretch/>
        </p:blipFill>
        <p:spPr>
          <a:xfrm>
            <a:off x="7927327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9238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4003-06DE-47D5-893B-75FC1D1F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0A24-882D-4E37-9529-9E218A888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19FA04"/>
                </a:solidFill>
              </a:rPr>
              <a:t>Box coordinates – x , y , box width, box height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93B7B-9038-413A-88F2-D9D898A33F28}"/>
              </a:ext>
            </a:extLst>
          </p:cNvPr>
          <p:cNvPicPr/>
          <p:nvPr/>
        </p:nvPicPr>
        <p:blipFill rotWithShape="1">
          <a:blip r:embed="rId3"/>
          <a:srcRect l="16527" r="22196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object detection">
            <a:extLst>
              <a:ext uri="{FF2B5EF4-FFF2-40B4-BE49-F238E27FC236}">
                <a16:creationId xmlns:a16="http://schemas.microsoft.com/office/drawing/2014/main" id="{1AB1876F-3302-4479-8D23-00A34E18E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EA790-BFA4-4EF1-8080-CD0DAB293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Object Detection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10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7328-F3D1-4A6E-ABE5-90DC4352B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YOLOv3</a:t>
            </a:r>
            <a:endParaRPr lang="en-AU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C3853-F5B4-40F5-956B-4A1687653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Google </a:t>
            </a:r>
            <a:r>
              <a:rPr lang="en-US" sz="2400" dirty="0" err="1"/>
              <a:t>Colab</a:t>
            </a:r>
            <a:endParaRPr lang="en-US" sz="2400" dirty="0"/>
          </a:p>
          <a:p>
            <a:r>
              <a:rPr lang="en-US" sz="2400" dirty="0"/>
              <a:t>Around 3 min per epoch</a:t>
            </a:r>
          </a:p>
          <a:p>
            <a:r>
              <a:rPr lang="en-US" sz="2400" dirty="0"/>
              <a:t>50 epochs</a:t>
            </a:r>
          </a:p>
          <a:p>
            <a:r>
              <a:rPr lang="en-AU" sz="2400" dirty="0"/>
              <a:t> </a:t>
            </a:r>
            <a:r>
              <a:rPr lang="en-AU" sz="2400" dirty="0" err="1"/>
              <a:t>lr</a:t>
            </a:r>
            <a:r>
              <a:rPr lang="en-AU" sz="2400" dirty="0"/>
              <a:t> = 0.006</a:t>
            </a:r>
          </a:p>
          <a:p>
            <a:r>
              <a:rPr lang="en-AU" sz="2400" dirty="0"/>
              <a:t>Batch Size = 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32355-8A92-44CA-A866-D00E1AFB526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" r="6" b="-3"/>
          <a:stretch/>
        </p:blipFill>
        <p:spPr bwMode="auto">
          <a:xfrm>
            <a:off x="5120640" y="1438360"/>
            <a:ext cx="5676236" cy="3835314"/>
          </a:xfrm>
          <a:prstGeom prst="rect">
            <a:avLst/>
          </a:prstGeom>
          <a:noFill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07EBD9-6508-48D0-AB46-F94323DB0540}"/>
              </a:ext>
            </a:extLst>
          </p:cNvPr>
          <p:cNvCxnSpPr/>
          <p:nvPr/>
        </p:nvCxnSpPr>
        <p:spPr>
          <a:xfrm>
            <a:off x="8238478" y="3355759"/>
            <a:ext cx="115409" cy="88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6A0C66-C8CC-45A5-AB11-79B93FAE1E45}"/>
              </a:ext>
            </a:extLst>
          </p:cNvPr>
          <p:cNvSpPr txBox="1"/>
          <p:nvPr/>
        </p:nvSpPr>
        <p:spPr>
          <a:xfrm>
            <a:off x="6968970" y="2920753"/>
            <a:ext cx="304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lr</a:t>
            </a:r>
            <a:r>
              <a:rPr lang="en-US" dirty="0">
                <a:solidFill>
                  <a:schemeClr val="bg1"/>
                </a:solidFill>
              </a:rPr>
              <a:t> decreased by 1/10 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389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282</Words>
  <Application>Microsoft Office PowerPoint</Application>
  <PresentationFormat>Widescreen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Calisto MT</vt:lpstr>
      <vt:lpstr>Cambria Math</vt:lpstr>
      <vt:lpstr>Wingdings 2</vt:lpstr>
      <vt:lpstr>Slate</vt:lpstr>
      <vt:lpstr>DnD Dice Counter</vt:lpstr>
      <vt:lpstr>Dungeons and Dragons</vt:lpstr>
      <vt:lpstr>DnD - Dice Rolling</vt:lpstr>
      <vt:lpstr>Goals</vt:lpstr>
      <vt:lpstr>PowerPoint Presentation</vt:lpstr>
      <vt:lpstr>Data</vt:lpstr>
      <vt:lpstr>Labels</vt:lpstr>
      <vt:lpstr>Object Detection</vt:lpstr>
      <vt:lpstr>YOLOv3</vt:lpstr>
      <vt:lpstr>Object Detection Results</vt:lpstr>
      <vt:lpstr>Classifier</vt:lpstr>
      <vt:lpstr>Resnet101 Transfer Learning</vt:lpstr>
      <vt:lpstr>Classifier Data</vt:lpstr>
      <vt:lpstr>Classifier Training</vt:lpstr>
      <vt:lpstr>Program Flow</vt:lpstr>
      <vt:lpstr>Final Results</vt:lpstr>
      <vt:lpstr>The Good</vt:lpstr>
      <vt:lpstr>The Bad</vt:lpstr>
      <vt:lpstr>The Ugly</vt:lpstr>
      <vt:lpstr>Performance</vt:lpstr>
      <vt:lpstr>Improvements</vt:lpstr>
      <vt:lpstr>Questions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DnD Dice Counter</dc:title>
  <dc:creator>Tony Stark</dc:creator>
  <cp:lastModifiedBy>Tony Stark</cp:lastModifiedBy>
  <cp:revision>6</cp:revision>
  <dcterms:created xsi:type="dcterms:W3CDTF">2019-10-20T18:52:56Z</dcterms:created>
  <dcterms:modified xsi:type="dcterms:W3CDTF">2019-10-20T19:25:58Z</dcterms:modified>
</cp:coreProperties>
</file>